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8" r:id="rId8"/>
    <p:sldId id="271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2" r:id="rId17"/>
    <p:sldId id="273" r:id="rId18"/>
    <p:sldId id="274" r:id="rId19"/>
    <p:sldId id="276" r:id="rId20"/>
    <p:sldId id="275" r:id="rId21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FE394-4E2D-4436-8B85-27200A6AA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17C94A-1FAA-4438-85B3-F876C962C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C6674BB-635D-4955-903C-4C5B1A531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D7A828B-DE1B-47B0-8E0C-E41B56020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054FB85-AE0D-41BB-8082-F6CCA348B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499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5240CF-5758-41BB-9F9C-E2466185D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816A8FC0-0017-4FF8-85EF-746CE501A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1E048D1-012D-4E76-AC96-85A07D2EE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246D6FE-05B4-48AF-9D08-17528AE0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D71373F-7751-4F6D-BD8B-8782D1E8F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4191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9ABADE-9E8A-46B1-ACF6-D20E28FEC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4955AC8-05DE-4AE5-BF42-BCB12C865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9A388EF-ADE4-4A70-8FB6-A677637D8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A973392-0813-46B6-9EC7-9C1DEB13F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76EEE02-F38C-4478-B24B-57EE6642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776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3345D-6D36-429F-BECA-14BB915CA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0584032-EC25-4528-B52E-02F1DA5FD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38FFD0D-1B53-43C0-A22F-BD9D2433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513C8DC-9D56-4F41-B6DB-15FB2852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82336AD-E552-4A1F-BD90-CC3F048E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45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C0BC70-F694-48A9-96A5-9707F628B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41D6509-C491-4919-9459-430BD623F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0D231C0-FEB6-4D21-ABB2-94D52778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8139451-2E40-4A37-9B1B-72EB29B9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D135BBA-2121-4AA1-A77C-3B144EA6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4510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8951A-8CFB-44C6-BFD3-0B3E60BB5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B86B404-B83C-4F8C-AF2E-DC3E924075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A9D6236-6D56-4345-9D94-F68A52BDB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FE46508-EB2E-48F5-855B-42246FE40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EC98A07-E710-4329-AADB-4454C32CD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0702467-1B07-42E2-9A04-CC251DAF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68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ECED6-A201-4716-84B9-C0C82F1C8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922FEFB-773F-4FA6-8C0B-F270D946F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12E8EE2-71CC-4FBA-A32C-DB1E467C5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2EA9E2D7-8856-4EC6-84E9-3B689EFE5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F08D818-888F-4F83-96F6-19BAF11674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83839A72-0917-40E8-91CA-840116B9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23E46C1-A861-4E0E-A991-EA35D88C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50652A52-0E59-429E-B25C-9A4AC900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6825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257BCA-9571-4530-84CB-34BB6E0A7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4550F43C-9589-4EC5-A4B3-82B1DC886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13400640-CF62-4E0D-8A89-67ED5430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BEC7638-F31B-4D40-BF22-3C742CA1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14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CB19B607-9BA2-48FF-AD94-6D204618B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F3C4C0BF-7DB3-4207-9271-A192B8AAB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E4373F72-E3A1-4AFA-81A0-033418C9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877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84F6E-B1F3-4240-9D7F-036B865B8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D65BE6-6E0B-463A-B81F-65A216856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5DA7589-FB2F-4E66-96F9-CEA77D208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ACB13B56-D2C6-448B-94F6-8CE497B33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4CBAB57-82B1-4C33-A7C4-5C96ED5B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6A4BCC6-16AC-41CA-8C4E-896E2D0B0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7304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AF9B4B-C197-44E4-984B-641F7C5B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D54C6336-9760-432B-AF44-044791D60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403A6A7-93BD-47C9-AE2F-9FEE553A9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E351596-61F2-4DF5-B83A-70A0360A0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7521B9E-7FC4-4C23-8D09-4E4046A0F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DA73A68-7EC6-4E4D-BE6F-08CA80B4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958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9A38B0E4-3C46-4459-9B9F-DD089EA05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FA6280A-558E-4B2E-8DAB-0257B3989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E00931A-5F25-457E-B446-B241D4CEFB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580C0-A0CF-4989-8589-8EB5E39AE87A}" type="datetimeFigureOut">
              <a:rPr lang="pt-PT" smtClean="0"/>
              <a:t>19/09/2021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9A1D9BF-4854-450C-9B45-452D0C2C8B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35AC222-3C01-4347-BC06-E575AB95D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CEF25-A851-4FF3-9977-15926E71B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336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FF264-06FE-4837-A434-9CCDD47F2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925" y="2234936"/>
            <a:ext cx="9144000" cy="2387600"/>
          </a:xfrm>
        </p:spPr>
        <p:txBody>
          <a:bodyPr/>
          <a:lstStyle/>
          <a:p>
            <a:r>
              <a:rPr lang="en-GB" b="1" dirty="0" err="1"/>
              <a:t>Projecto</a:t>
            </a:r>
            <a:r>
              <a:rPr lang="en-GB" b="1" dirty="0"/>
              <a:t> Conflict &amp; Peace Building</a:t>
            </a:r>
            <a:endParaRPr lang="pt-PT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7C0FE9-9BE4-480A-A7BA-039D0FEEF5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575" y="5735637"/>
            <a:ext cx="6553200" cy="541337"/>
          </a:xfrm>
        </p:spPr>
        <p:txBody>
          <a:bodyPr/>
          <a:lstStyle/>
          <a:p>
            <a:r>
              <a:rPr lang="en-GB" b="1" dirty="0"/>
              <a:t>2021</a:t>
            </a:r>
            <a:endParaRPr lang="pt-PT" b="1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851E852-5D35-4608-96E2-C0FFB9808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54" y="355034"/>
            <a:ext cx="2620995" cy="159570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72EBA95-00BF-4D00-93B7-4519C4CE3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2962" y="134945"/>
            <a:ext cx="1965638" cy="181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2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5DE39-7326-42EB-8E9A-F98114023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Grupos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4E5AADA-ADC0-4748-9D2A-FFAE82A8C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Organizações locais da sociedade civil, comunidade estruturas e membros estruturas e </a:t>
            </a:r>
            <a:r>
              <a:rPr lang="pt-PT" dirty="0" err="1"/>
              <a:t>comitês</a:t>
            </a:r>
            <a:r>
              <a:rPr lang="pt-PT" dirty="0"/>
              <a:t> relevantes para a </a:t>
            </a:r>
            <a:r>
              <a:rPr lang="pt-PT" dirty="0" err="1"/>
              <a:t>ação</a:t>
            </a:r>
            <a:r>
              <a:rPr lang="pt-PT" dirty="0"/>
              <a:t> e seus membros;</a:t>
            </a:r>
          </a:p>
          <a:p>
            <a:r>
              <a:rPr lang="pt-PT" dirty="0"/>
              <a:t>Líderes comunitários e pontos focais da comunidade, entidades governamentais locais / distritais / provinciais, empresas </a:t>
            </a:r>
            <a:r>
              <a:rPr lang="pt-PT" dirty="0" err="1"/>
              <a:t>extrativas</a:t>
            </a:r>
            <a:r>
              <a:rPr lang="pt-PT" dirty="0"/>
              <a:t> operando em </a:t>
            </a:r>
            <a:r>
              <a:rPr lang="pt-PT" dirty="0" err="1"/>
              <a:t>áreas-alvo</a:t>
            </a:r>
            <a:r>
              <a:rPr lang="pt-PT" dirty="0"/>
              <a:t>; grupos de </a:t>
            </a:r>
            <a:r>
              <a:rPr lang="pt-PT" dirty="0" err="1"/>
              <a:t>mídia</a:t>
            </a:r>
            <a:r>
              <a:rPr lang="pt-PT" dirty="0"/>
              <a:t> / redes de jornalistas.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06781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59D7E-2519-4AF4-9390-52FC1ADBC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Beneficiários</a:t>
            </a:r>
            <a:r>
              <a:rPr lang="en-GB" b="1" dirty="0"/>
              <a:t> </a:t>
            </a:r>
            <a:r>
              <a:rPr lang="en-GB" b="1" dirty="0" err="1"/>
              <a:t>finais</a:t>
            </a:r>
            <a:endParaRPr lang="pt-PT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B4F1D8C-1320-4B0F-B216-D2CB0FFE7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  <a:p>
            <a:endParaRPr lang="pt-PT" dirty="0"/>
          </a:p>
          <a:p>
            <a:pPr algn="just"/>
            <a:r>
              <a:rPr lang="pt-PT" dirty="0"/>
              <a:t>Comunidades </a:t>
            </a:r>
            <a:r>
              <a:rPr lang="pt-PT" dirty="0" err="1"/>
              <a:t>extrativistas</a:t>
            </a:r>
            <a:r>
              <a:rPr lang="pt-PT" dirty="0"/>
              <a:t> </a:t>
            </a:r>
            <a:r>
              <a:rPr lang="pt-PT" dirty="0" err="1"/>
              <a:t>afetadas</a:t>
            </a:r>
            <a:r>
              <a:rPr lang="pt-PT" dirty="0"/>
              <a:t>, especialmente mulheres e jovens – para o benefício de um total de 620.000 pessoas nas </a:t>
            </a:r>
            <a:r>
              <a:rPr lang="pt-PT" dirty="0" err="1"/>
              <a:t>áreas-alvo</a:t>
            </a:r>
            <a:r>
              <a:rPr lang="pt-PT" dirty="0"/>
              <a:t>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66681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212F3-8FCA-4672-9001-A1C05FAE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Resultado</a:t>
            </a:r>
            <a:r>
              <a:rPr lang="en-GB" b="1" dirty="0"/>
              <a:t> </a:t>
            </a:r>
            <a:r>
              <a:rPr lang="en-GB" b="1" dirty="0" err="1"/>
              <a:t>Esperado</a:t>
            </a:r>
            <a:endParaRPr lang="pt-PT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4F68F70-B417-4CF6-990B-9BA8C558F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As partes interessadas da comunidade e os atores da sociedade civil são apoiados para realizar mediação de conflitos, resolução e construção da paz; </a:t>
            </a:r>
          </a:p>
          <a:p>
            <a:r>
              <a:rPr lang="pt-PT" dirty="0"/>
              <a:t>Acordos de Desenvolvimento Comunitário com múltiplas partes interessadas desenvolvido e assinado por meio de um processo inclusivo;  </a:t>
            </a:r>
          </a:p>
          <a:p>
            <a:r>
              <a:rPr lang="pt-PT" dirty="0"/>
              <a:t>Membros dos conselhos eleitos a nível distrital capacitados em mediação e diálogo com várias partes interessadas no âmbito Distrital</a:t>
            </a:r>
          </a:p>
          <a:p>
            <a:r>
              <a:rPr lang="pt-PT" dirty="0"/>
              <a:t>Visitas de intercâmbio e formação de coalizões da sociedade civil.</a:t>
            </a:r>
          </a:p>
        </p:txBody>
      </p:sp>
    </p:spTree>
    <p:extLst>
      <p:ext uri="{BB962C8B-B14F-4D97-AF65-F5344CB8AC3E}">
        <p14:creationId xmlns:p14="http://schemas.microsoft.com/office/powerpoint/2010/main" val="1448241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A37DEA-512E-4046-B0E7-43DF2FCCF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PRINCIPAIS ACTIVIDADES</a:t>
            </a:r>
            <a:endParaRPr lang="pt-PT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489EC30-6D4C-42DD-B923-B5A1D7B10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/>
              <a:t>Pesquisa participativa contextual e sensível a conflitos; </a:t>
            </a:r>
          </a:p>
          <a:p>
            <a:r>
              <a:rPr lang="pt-PT" dirty="0"/>
              <a:t>Capacitação, organização e acompanhamento de </a:t>
            </a:r>
            <a:r>
              <a:rPr lang="pt-PT" dirty="0" err="1"/>
              <a:t>advocacy</a:t>
            </a:r>
            <a:r>
              <a:rPr lang="pt-PT" dirty="0"/>
              <a:t>, mediação e resolução de conflito a nível da comunidade; </a:t>
            </a:r>
          </a:p>
          <a:p>
            <a:r>
              <a:rPr lang="pt-PT" dirty="0"/>
              <a:t>Formação de coalizões da sociedade civil, atores e pontos focais da comunidade em todos os níveis provinciais; </a:t>
            </a:r>
          </a:p>
          <a:p>
            <a:r>
              <a:rPr lang="pt-PT" dirty="0"/>
              <a:t>Cria</a:t>
            </a:r>
            <a:r>
              <a:rPr lang="en-GB" dirty="0" err="1"/>
              <a:t>ção</a:t>
            </a:r>
            <a:r>
              <a:rPr lang="en-GB" dirty="0"/>
              <a:t> de</a:t>
            </a:r>
            <a:r>
              <a:rPr lang="pt-PT" dirty="0"/>
              <a:t> iniciativas de construção da paz lideradas pela comunidade; </a:t>
            </a:r>
          </a:p>
          <a:p>
            <a:r>
              <a:rPr lang="pt-PT" dirty="0"/>
              <a:t>Capacidade, construção e acompanhamento do sector privado; </a:t>
            </a:r>
          </a:p>
          <a:p>
            <a:r>
              <a:rPr lang="pt-PT" dirty="0"/>
              <a:t>Mediação inclusiva de várias partes interessadas;</a:t>
            </a:r>
          </a:p>
          <a:p>
            <a:r>
              <a:rPr lang="pt-PT" dirty="0"/>
              <a:t>Defesa do acesso à informação</a:t>
            </a:r>
          </a:p>
        </p:txBody>
      </p:sp>
    </p:spTree>
    <p:extLst>
      <p:ext uri="{BB962C8B-B14F-4D97-AF65-F5344CB8AC3E}">
        <p14:creationId xmlns:p14="http://schemas.microsoft.com/office/powerpoint/2010/main" val="1114173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CF84F-49E6-44DB-9C18-AA5AD9435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365125"/>
            <a:ext cx="10915650" cy="930275"/>
          </a:xfrm>
        </p:spPr>
        <p:txBody>
          <a:bodyPr/>
          <a:lstStyle/>
          <a:p>
            <a:r>
              <a:rPr lang="en-GB" b="1" dirty="0"/>
              <a:t>O PROJECTO</a:t>
            </a:r>
            <a:endParaRPr lang="pt-PT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8A826B9-FECE-4C49-B072-62F897D75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1000125"/>
            <a:ext cx="11106150" cy="5492750"/>
          </a:xfrm>
        </p:spPr>
        <p:txBody>
          <a:bodyPr>
            <a:noAutofit/>
          </a:bodyPr>
          <a:lstStyle/>
          <a:p>
            <a:pPr algn="just"/>
            <a:r>
              <a:rPr lang="pt-PT" dirty="0"/>
              <a:t>A projecto se baseia na sólida parceria entre a </a:t>
            </a:r>
            <a:r>
              <a:rPr lang="pt-PT" dirty="0" err="1"/>
              <a:t>Oxfam</a:t>
            </a:r>
            <a:r>
              <a:rPr lang="pt-PT" dirty="0"/>
              <a:t> e seus parceiros (CIP e AMA) com seus respectivos parceiros locais identificados actuando no sector extractivo. </a:t>
            </a:r>
          </a:p>
          <a:p>
            <a:pPr algn="just"/>
            <a:r>
              <a:rPr lang="pt-PT" dirty="0"/>
              <a:t>Para incitar mudanças significativas e duradouras, a inclusão de todas as principais partes interessadas é crítica: </a:t>
            </a:r>
          </a:p>
          <a:p>
            <a:pPr marL="0" indent="0" algn="just">
              <a:buNone/>
            </a:pPr>
            <a:r>
              <a:rPr lang="pt-PT" dirty="0"/>
              <a:t>1) </a:t>
            </a:r>
            <a:r>
              <a:rPr lang="pt-PT" b="1" dirty="0"/>
              <a:t>Comunidades locais e  conselhos / estruturas / líderes </a:t>
            </a:r>
            <a:r>
              <a:rPr lang="pt-PT" dirty="0"/>
              <a:t>- estes não são apenas </a:t>
            </a:r>
            <a:r>
              <a:rPr lang="pt-PT" dirty="0" err="1"/>
              <a:t>diretamente</a:t>
            </a:r>
            <a:r>
              <a:rPr lang="pt-PT" dirty="0"/>
              <a:t> </a:t>
            </a:r>
            <a:r>
              <a:rPr lang="pt-PT" dirty="0" err="1"/>
              <a:t>afetados</a:t>
            </a:r>
            <a:r>
              <a:rPr lang="pt-PT" dirty="0"/>
              <a:t> pelas </a:t>
            </a:r>
            <a:r>
              <a:rPr lang="pt-PT" dirty="0" err="1"/>
              <a:t>atividades</a:t>
            </a:r>
            <a:r>
              <a:rPr lang="pt-PT" dirty="0"/>
              <a:t> de mineração e têm direito a receitas, mas as que precisam se envolver em negociações com o governo e empresas e primeiro na linha para lidar com tensões e conflitos locais. </a:t>
            </a:r>
          </a:p>
          <a:p>
            <a:pPr marL="0" indent="0" algn="just">
              <a:buNone/>
            </a:pPr>
            <a:r>
              <a:rPr lang="pt-PT" dirty="0"/>
              <a:t>2) </a:t>
            </a:r>
            <a:r>
              <a:rPr lang="pt-PT" b="1" dirty="0" err="1"/>
              <a:t>Mídia</a:t>
            </a:r>
            <a:r>
              <a:rPr lang="pt-PT" b="1" dirty="0"/>
              <a:t> local</a:t>
            </a:r>
            <a:r>
              <a:rPr lang="pt-PT" dirty="0"/>
              <a:t> - eles desempenham um papel importante como comunicadores que podem lançar luz sobre as implicações da indústria </a:t>
            </a:r>
            <a:r>
              <a:rPr lang="pt-PT" dirty="0" err="1"/>
              <a:t>extrativa</a:t>
            </a:r>
            <a:r>
              <a:rPr lang="pt-PT" dirty="0"/>
              <a:t> em níveis locais e violações dos direitos humanos, mas também ajudam a construir um terreno comum por meio de seus relatórios. </a:t>
            </a:r>
          </a:p>
        </p:txBody>
      </p:sp>
    </p:spTree>
    <p:extLst>
      <p:ext uri="{BB962C8B-B14F-4D97-AF65-F5344CB8AC3E}">
        <p14:creationId xmlns:p14="http://schemas.microsoft.com/office/powerpoint/2010/main" val="3080295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5C481C0-9FFC-41DD-A26A-4792A3256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61975"/>
            <a:ext cx="10696575" cy="5943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PT" dirty="0"/>
              <a:t>3) </a:t>
            </a:r>
            <a:r>
              <a:rPr lang="pt-PT" b="1" dirty="0"/>
              <a:t>Governo local / distrital / provincial </a:t>
            </a:r>
            <a:r>
              <a:rPr lang="pt-PT" dirty="0"/>
              <a:t>como principais 'portadores de dever' responsáveis </a:t>
            </a:r>
            <a:r>
              <a:rPr lang="pt-PT" dirty="0" err="1"/>
              <a:t>​​pela</a:t>
            </a:r>
            <a:r>
              <a:rPr lang="pt-PT" dirty="0"/>
              <a:t> implementação da legislação nacional e </a:t>
            </a:r>
            <a:r>
              <a:rPr lang="pt-PT" dirty="0" err="1"/>
              <a:t>diretrizes</a:t>
            </a:r>
            <a:r>
              <a:rPr lang="pt-PT" dirty="0"/>
              <a:t> vinculadas ao </a:t>
            </a:r>
            <a:r>
              <a:rPr lang="pt-PT" dirty="0" err="1"/>
              <a:t>extrativismo</a:t>
            </a:r>
            <a:r>
              <a:rPr lang="pt-PT" dirty="0"/>
              <a:t>, garantindo os direitos dos cidadãos; </a:t>
            </a:r>
          </a:p>
          <a:p>
            <a:pPr marL="0" indent="0" algn="just">
              <a:buNone/>
            </a:pPr>
            <a:r>
              <a:rPr lang="pt-PT" dirty="0"/>
              <a:t>4) </a:t>
            </a:r>
            <a:r>
              <a:rPr lang="pt-PT" b="1" dirty="0"/>
              <a:t>Empresas de mineração, incluindo TOTAL, </a:t>
            </a:r>
            <a:r>
              <a:rPr lang="pt-PT" b="1" dirty="0" err="1"/>
              <a:t>Sasol</a:t>
            </a:r>
            <a:r>
              <a:rPr lang="pt-PT" b="1" dirty="0"/>
              <a:t>, ENI, Rubi </a:t>
            </a:r>
            <a:r>
              <a:rPr lang="pt-PT" b="1" dirty="0" err="1"/>
              <a:t>Mining</a:t>
            </a:r>
            <a:r>
              <a:rPr lang="pt-PT" b="1" dirty="0"/>
              <a:t>, </a:t>
            </a:r>
            <a:r>
              <a:rPr lang="pt-PT" b="1" dirty="0" err="1"/>
              <a:t>Exxon</a:t>
            </a:r>
            <a:r>
              <a:rPr lang="pt-PT" b="1" dirty="0"/>
              <a:t> e Hidrocarbonetos do </a:t>
            </a:r>
            <a:r>
              <a:rPr lang="pt-PT" b="1" dirty="0" err="1"/>
              <a:t>Buzi</a:t>
            </a:r>
            <a:r>
              <a:rPr lang="pt-PT" dirty="0"/>
              <a:t> - estes são frequentemente pontos </a:t>
            </a:r>
            <a:r>
              <a:rPr lang="pt-PT" dirty="0" err="1"/>
              <a:t>diretos</a:t>
            </a:r>
            <a:r>
              <a:rPr lang="pt-PT" dirty="0"/>
              <a:t> de contenção, contribuindo para conflitos locais e queixas e, portanto, precisam ser urgentemente envolvidos para garantir benefícios à comunidade e melhorar as praticas do sector; </a:t>
            </a:r>
          </a:p>
          <a:p>
            <a:pPr marL="0" indent="0" algn="just">
              <a:buNone/>
            </a:pPr>
            <a:r>
              <a:rPr lang="pt-PT" b="1" dirty="0"/>
              <a:t>5) Sociedade civil local e nacional</a:t>
            </a:r>
            <a:r>
              <a:rPr lang="pt-PT" dirty="0"/>
              <a:t>, que desempenha um papel essencial na defesa para a comunidade e os direitos humanos e influenciar a política; esta categoria inclui parceiros da sociedade civil sob a </a:t>
            </a:r>
            <a:r>
              <a:rPr lang="pt-PT" dirty="0" err="1"/>
              <a:t>ação</a:t>
            </a:r>
            <a:r>
              <a:rPr lang="pt-PT" dirty="0"/>
              <a:t>, que são os </a:t>
            </a:r>
            <a:r>
              <a:rPr lang="pt-PT" dirty="0" err="1"/>
              <a:t>implementadores</a:t>
            </a:r>
            <a:r>
              <a:rPr lang="pt-PT" dirty="0"/>
              <a:t> da linha de frente. A </a:t>
            </a:r>
            <a:r>
              <a:rPr lang="pt-PT" dirty="0" err="1"/>
              <a:t>ação</a:t>
            </a:r>
            <a:r>
              <a:rPr lang="pt-PT" dirty="0"/>
              <a:t> será baseada em consultas às partes interessadas realizadas com / por </a:t>
            </a:r>
            <a:r>
              <a:rPr lang="pt-PT" dirty="0" err="1"/>
              <a:t>OSCs</a:t>
            </a:r>
            <a:r>
              <a:rPr lang="pt-PT" dirty="0"/>
              <a:t> sobre o envolvimento da comunidade e partilha de receitas a nível distrital / provincial / nacional e fortalecer suas capacidades de mediação de conflitos.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04785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E194C5-AA24-4428-BCBE-C2B7289A9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Os</a:t>
            </a:r>
            <a:r>
              <a:rPr lang="en-GB" b="1" dirty="0"/>
              <a:t> </a:t>
            </a:r>
            <a:r>
              <a:rPr lang="en-GB" b="1" dirty="0" err="1"/>
              <a:t>parceiros</a:t>
            </a:r>
            <a:endParaRPr lang="pt-PT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D13D255-91C6-48AB-B081-254A4E4B0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Oxfam</a:t>
            </a:r>
          </a:p>
          <a:p>
            <a:pPr marL="0" indent="0" algn="just">
              <a:buNone/>
            </a:pPr>
            <a:r>
              <a:rPr lang="pt-PT" dirty="0"/>
              <a:t>Gestão de recursos naturais e indústria extractiva estão inscritos na estratégia de país da </a:t>
            </a:r>
            <a:r>
              <a:rPr lang="pt-PT" dirty="0" err="1"/>
              <a:t>Oxfam</a:t>
            </a:r>
            <a:r>
              <a:rPr lang="pt-PT" dirty="0"/>
              <a:t> e a </a:t>
            </a:r>
            <a:r>
              <a:rPr lang="pt-PT" dirty="0" err="1"/>
              <a:t>Oxfam</a:t>
            </a:r>
            <a:r>
              <a:rPr lang="pt-PT" dirty="0"/>
              <a:t> </a:t>
            </a:r>
            <a:r>
              <a:rPr lang="pt-PT" dirty="0" err="1"/>
              <a:t>atualmente</a:t>
            </a:r>
            <a:r>
              <a:rPr lang="pt-PT" dirty="0"/>
              <a:t> tem três iniciativas focadas em governança da indústria </a:t>
            </a:r>
            <a:r>
              <a:rPr lang="pt-PT" dirty="0" err="1"/>
              <a:t>extrativa</a:t>
            </a:r>
            <a:r>
              <a:rPr lang="pt-PT" dirty="0"/>
              <a:t> baseada em direitos, que </a:t>
            </a:r>
            <a:r>
              <a:rPr lang="pt-PT" dirty="0" err="1"/>
              <a:t>apóia</a:t>
            </a:r>
            <a:r>
              <a:rPr lang="pt-PT" dirty="0"/>
              <a:t> o diálogo com várias partes interessadas, defesa e influenciar o trabalho (financiado pela </a:t>
            </a:r>
            <a:r>
              <a:rPr lang="pt-PT" dirty="0" err="1"/>
              <a:t>Danida</a:t>
            </a:r>
            <a:r>
              <a:rPr lang="pt-PT" dirty="0"/>
              <a:t> e NORAD). A </a:t>
            </a:r>
            <a:r>
              <a:rPr lang="pt-PT" dirty="0" err="1"/>
              <a:t>ação</a:t>
            </a:r>
            <a:r>
              <a:rPr lang="pt-PT" dirty="0"/>
              <a:t> terá como base o “Reassentamento da Comunidade”que a </a:t>
            </a:r>
            <a:r>
              <a:rPr lang="pt-PT" dirty="0" err="1"/>
              <a:t>Oxfam</a:t>
            </a:r>
            <a:r>
              <a:rPr lang="pt-PT" dirty="0"/>
              <a:t> e parceiros têm apoiado em Palma e Montepuez em Cabo Delgado desde 2014 em seus mecanismos de diálogo formal e informal de diálogo com / entre empresas e o governo.</a:t>
            </a:r>
          </a:p>
        </p:txBody>
      </p:sp>
    </p:spTree>
    <p:extLst>
      <p:ext uri="{BB962C8B-B14F-4D97-AF65-F5344CB8AC3E}">
        <p14:creationId xmlns:p14="http://schemas.microsoft.com/office/powerpoint/2010/main" val="2712282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78FB76F-85B9-4818-A85D-6182E8AFA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6225"/>
            <a:ext cx="10515600" cy="5900738"/>
          </a:xfrm>
        </p:spPr>
        <p:txBody>
          <a:bodyPr/>
          <a:lstStyle/>
          <a:p>
            <a:pPr marL="0" indent="0">
              <a:buNone/>
            </a:pPr>
            <a:r>
              <a:rPr lang="pt-PT" b="1" dirty="0"/>
              <a:t>Centro de Integridade P</a:t>
            </a:r>
            <a:r>
              <a:rPr lang="en-GB" b="1" dirty="0" err="1"/>
              <a:t>ública</a:t>
            </a:r>
            <a:r>
              <a:rPr lang="en-GB" b="1" dirty="0"/>
              <a:t> (CIP)</a:t>
            </a:r>
            <a:endParaRPr lang="pt-PT" b="1" dirty="0"/>
          </a:p>
          <a:p>
            <a:pPr algn="just"/>
            <a:r>
              <a:rPr lang="pt-PT" sz="3600" dirty="0"/>
              <a:t>O CIP tem alcance nacional e sólida experiência relacionada à tributação do extractivismo sector de indústrias em geral. CIP trabalha com governos provinciais e assembleias provinciais e tem uma rede de parceiros locais em Sofala e Inhambane. CIP produz informações simplificadas material sobre produtos </a:t>
            </a:r>
            <a:r>
              <a:rPr lang="pt-PT" sz="3600" dirty="0" err="1"/>
              <a:t>extrativos</a:t>
            </a:r>
            <a:r>
              <a:rPr lang="pt-PT" sz="3600" dirty="0"/>
              <a:t> para comunidades locais e está envolvida em esforços de capacitação incluindo organizações da sociedade civil locais e jornalistas. </a:t>
            </a:r>
          </a:p>
        </p:txBody>
      </p:sp>
    </p:spTree>
    <p:extLst>
      <p:ext uri="{BB962C8B-B14F-4D97-AF65-F5344CB8AC3E}">
        <p14:creationId xmlns:p14="http://schemas.microsoft.com/office/powerpoint/2010/main" val="2793042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300CB24-2252-4DD9-A65D-0123E1593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6775"/>
            <a:ext cx="10515600" cy="5310188"/>
          </a:xfrm>
        </p:spPr>
        <p:txBody>
          <a:bodyPr>
            <a:normAutofit fontScale="92500"/>
          </a:bodyPr>
          <a:lstStyle/>
          <a:p>
            <a:r>
              <a:rPr lang="en-GB" b="1" dirty="0"/>
              <a:t>Associação do </a:t>
            </a:r>
            <a:r>
              <a:rPr lang="en-GB" b="1" dirty="0" err="1"/>
              <a:t>Meio</a:t>
            </a:r>
            <a:r>
              <a:rPr lang="en-GB" b="1" dirty="0"/>
              <a:t> </a:t>
            </a:r>
            <a:r>
              <a:rPr lang="en-GB" b="1" dirty="0" err="1"/>
              <a:t>Ambiente</a:t>
            </a:r>
            <a:r>
              <a:rPr lang="en-GB" b="1" dirty="0"/>
              <a:t> (AMA)</a:t>
            </a:r>
          </a:p>
          <a:p>
            <a:pPr marL="0" indent="0" algn="just">
              <a:buNone/>
            </a:pPr>
            <a:r>
              <a:rPr lang="pt-PT" dirty="0"/>
              <a:t>A AMA tem um forte conhecimento contextual e confiança local em Cabo Delgado. AMA é profundamente envolvidos nas iniciativas de apoio da comunidade local nos </a:t>
            </a:r>
            <a:r>
              <a:rPr lang="pt-PT" dirty="0" err="1"/>
              <a:t>distritos-alvo</a:t>
            </a:r>
            <a:r>
              <a:rPr lang="pt-PT" dirty="0"/>
              <a:t>, onde </a:t>
            </a:r>
            <a:r>
              <a:rPr lang="pt-PT" dirty="0" err="1"/>
              <a:t>atuam</a:t>
            </a:r>
            <a:r>
              <a:rPr lang="pt-PT" dirty="0"/>
              <a:t> como vigilantes locais, mas também estabeleceram relações sólidas com entidades governamentais locais. AMA treina </a:t>
            </a:r>
            <a:r>
              <a:rPr lang="pt-PT" dirty="0" err="1"/>
              <a:t>comitês</a:t>
            </a:r>
            <a:r>
              <a:rPr lang="pt-PT" dirty="0"/>
              <a:t> consultivos e pontos focais da comunidade em relatórios contínuos de eventos contextuais e informações em tempo real, que forneceram informações essenciais sobre as operações </a:t>
            </a:r>
            <a:r>
              <a:rPr lang="pt-PT" dirty="0" err="1"/>
              <a:t>extrativas</a:t>
            </a:r>
            <a:r>
              <a:rPr lang="pt-PT" dirty="0"/>
              <a:t> locais e dinâmica de conflitos. O proposto a </a:t>
            </a:r>
            <a:r>
              <a:rPr lang="pt-PT" dirty="0" err="1"/>
              <a:t>ação</a:t>
            </a:r>
            <a:r>
              <a:rPr lang="pt-PT" dirty="0"/>
              <a:t> terá como base a programação </a:t>
            </a:r>
            <a:r>
              <a:rPr lang="pt-PT" dirty="0" err="1"/>
              <a:t>coletiva</a:t>
            </a:r>
            <a:r>
              <a:rPr lang="pt-PT" dirty="0"/>
              <a:t>, o desenvolvimento de capacidades e a experiência de </a:t>
            </a:r>
            <a:r>
              <a:rPr lang="pt-PT" dirty="0" err="1"/>
              <a:t>advocacy</a:t>
            </a:r>
            <a:r>
              <a:rPr lang="pt-PT" dirty="0"/>
              <a:t> da </a:t>
            </a:r>
            <a:r>
              <a:rPr lang="pt-PT" dirty="0" err="1"/>
              <a:t>Oxfam</a:t>
            </a:r>
            <a:r>
              <a:rPr lang="pt-PT" dirty="0"/>
              <a:t> e parceiros e manter o foco na legislação em torno do princípio de compartilhamento de receita de 2,75% para apoiar melhor governança de </a:t>
            </a:r>
            <a:r>
              <a:rPr lang="pt-PT" dirty="0" err="1"/>
              <a:t>extrativos</a:t>
            </a:r>
            <a:r>
              <a:rPr lang="pt-PT" dirty="0"/>
              <a:t>, que é uma prioridade nas estratégias governamentais, bem como internacionais doadores como a UE, </a:t>
            </a:r>
            <a:r>
              <a:rPr lang="pt-PT" dirty="0" err="1"/>
              <a:t>Norad</a:t>
            </a:r>
            <a:r>
              <a:rPr lang="pt-PT" dirty="0"/>
              <a:t>, Holanda e Finlândia.</a:t>
            </a:r>
          </a:p>
        </p:txBody>
      </p:sp>
    </p:spTree>
    <p:extLst>
      <p:ext uri="{BB962C8B-B14F-4D97-AF65-F5344CB8AC3E}">
        <p14:creationId xmlns:p14="http://schemas.microsoft.com/office/powerpoint/2010/main" val="3394165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7B3673-A8E2-488B-8885-B25FB778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Questões transversais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6F6FE25-2ADC-4696-8675-A60F043A1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025"/>
            <a:ext cx="10515600" cy="48339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PT" dirty="0"/>
              <a:t>Tendo em conta relatórios recentes sobre graves violações dos direitos humanos no país, o projecto irá promover os direitos humanos, garantir a sensibilidade ao conflito na programação e durante a implementação, e aplicar os princípios de </a:t>
            </a:r>
            <a:r>
              <a:rPr lang="pt-PT" dirty="0" err="1"/>
              <a:t>proteção</a:t>
            </a:r>
            <a:r>
              <a:rPr lang="pt-PT" dirty="0"/>
              <a:t> para não colocar as comunidades e parceiros em risco. </a:t>
            </a:r>
          </a:p>
          <a:p>
            <a:pPr marL="0" indent="0" algn="just">
              <a:buNone/>
            </a:pPr>
            <a:r>
              <a:rPr lang="pt-PT" dirty="0"/>
              <a:t>O projecto irá, ainda, promover a inclusão e participação </a:t>
            </a:r>
            <a:r>
              <a:rPr lang="pt-PT" dirty="0" err="1"/>
              <a:t>ativa</a:t>
            </a:r>
            <a:r>
              <a:rPr lang="pt-PT" dirty="0"/>
              <a:t> das mulheres para apoiar a igualdade de género e dos jovens, que muitas vezes são deixados de lado na tomada de decisões. </a:t>
            </a:r>
          </a:p>
          <a:p>
            <a:pPr marL="0" indent="0" algn="just">
              <a:buNone/>
            </a:pPr>
            <a:r>
              <a:rPr lang="pt-PT" dirty="0"/>
              <a:t>A integração da sensibilidade ao conflito e o monitoramento contínuo de conflitos / crises também permitirá que a </a:t>
            </a:r>
            <a:r>
              <a:rPr lang="pt-PT" dirty="0" err="1"/>
              <a:t>Oxfam</a:t>
            </a:r>
            <a:r>
              <a:rPr lang="pt-PT" dirty="0"/>
              <a:t> e seus parceiros, juntamente com a comunidade de actores local, abordar outras questões "transversais" críticas para os meios de subsistência locais que podem desencadear tensões locais, por exemplo, relacionadas a outros recursos naturais ou riscos ambientais.</a:t>
            </a:r>
          </a:p>
        </p:txBody>
      </p:sp>
    </p:spTree>
    <p:extLst>
      <p:ext uri="{BB962C8B-B14F-4D97-AF65-F5344CB8AC3E}">
        <p14:creationId xmlns:p14="http://schemas.microsoft.com/office/powerpoint/2010/main" val="1959970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8444F0-A780-4727-8F47-B818554C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</p:spPr>
        <p:txBody>
          <a:bodyPr>
            <a:normAutofit/>
          </a:bodyPr>
          <a:lstStyle/>
          <a:p>
            <a:r>
              <a:rPr lang="en-GB" sz="3200" b="1" dirty="0"/>
              <a:t>Nota </a:t>
            </a:r>
            <a:r>
              <a:rPr lang="en-GB" sz="3200" b="1" dirty="0" err="1"/>
              <a:t>Introdutória</a:t>
            </a:r>
            <a:endParaRPr lang="pt-PT" sz="3200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C87B532-C5EC-4A8D-A9FE-2F53239C6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876299"/>
            <a:ext cx="10953750" cy="6334125"/>
          </a:xfrm>
        </p:spPr>
        <p:txBody>
          <a:bodyPr>
            <a:noAutofit/>
          </a:bodyPr>
          <a:lstStyle/>
          <a:p>
            <a:pPr algn="just"/>
            <a:r>
              <a:rPr lang="pt-PT" sz="1800" dirty="0"/>
              <a:t>Moçambique foi, por longos anos, considerado uma "história de sucesso" pela comunidade internacional. Rico em recursos naturais, incluindo petróleo, gás e minerais, a </a:t>
            </a:r>
            <a:r>
              <a:rPr lang="pt-PT" sz="1800" dirty="0" err="1"/>
              <a:t>extração</a:t>
            </a:r>
            <a:r>
              <a:rPr lang="pt-PT" sz="1800" dirty="0"/>
              <a:t> de recursos e royalties associados e benefícios continuam a ser uma fonte importante de tensão em Moçambique porque as 'riquezas' não são distribuídas uniformemente. Costuma-se dizer que os países ricos em recursos naturais são ‘amaldiçoados’ e em nenhum lugar este paradoxo é mais visível do que nas comunidades locais mais próximo dos locais de mineração em Moçambique. </a:t>
            </a:r>
          </a:p>
          <a:p>
            <a:pPr algn="just"/>
            <a:r>
              <a:rPr lang="pt-PT" sz="1800" dirty="0"/>
              <a:t>Esses carregam o peso dos impactos negativos associados da mineração - da poluição ambiental aos reassentamentos para fins de acesso à terra, violação da lei cívica e direitos humanos, despejo forçado e violência emergente - enquanto os benefícios que fluem para eles da mineração </a:t>
            </a:r>
            <a:r>
              <a:rPr lang="pt-PT" sz="1800" dirty="0" err="1"/>
              <a:t>atividades</a:t>
            </a:r>
            <a:r>
              <a:rPr lang="pt-PT" sz="1800" dirty="0"/>
              <a:t> ou de investimentos do governo central são limitados. Isso continua a ocorrer apesar do grande imposto receita que é gerada a partir dos recursos e da legislação nacional que foi instituída, que estipula que 2,75% do imposto de produção deve ser destinado as comunidades. No entanto, há falta de informações claras e </a:t>
            </a:r>
            <a:r>
              <a:rPr lang="pt-PT" sz="1800" dirty="0" err="1"/>
              <a:t>diretrizes</a:t>
            </a:r>
            <a:r>
              <a:rPr lang="pt-PT" sz="1800" dirty="0"/>
              <a:t> para a aplicação deste legislação e </a:t>
            </a:r>
            <a:r>
              <a:rPr lang="pt-PT" sz="1800" dirty="0" err="1"/>
              <a:t>diretrizes</a:t>
            </a:r>
            <a:r>
              <a:rPr lang="pt-PT" sz="1800" dirty="0"/>
              <a:t> sobre a inclusão de comunidades locais, questões de compensação, divisão de receitas etc. As diferentes partes interessadas envolvidas dificilmente têm um ponto de consenso sobre o assunto, assim, os locais de </a:t>
            </a:r>
            <a:r>
              <a:rPr lang="pt-PT" sz="1800" dirty="0" err="1"/>
              <a:t>extração</a:t>
            </a:r>
            <a:r>
              <a:rPr lang="pt-PT" sz="1800" dirty="0"/>
              <a:t> facilmente se tornam locais de conflito. </a:t>
            </a:r>
          </a:p>
          <a:p>
            <a:pPr algn="just"/>
            <a:r>
              <a:rPr lang="pt-PT" sz="1800" dirty="0"/>
              <a:t>Essas tensões são agora cada vez mais sobrepostas com o surgimento de novos tipos de conflitos e violência em Moçambique, por exemplo, na província de Cabo Delgado, com ataques violentos por grupos armados causando deslocamento, medo e insegurança</a:t>
            </a:r>
          </a:p>
        </p:txBody>
      </p:sp>
    </p:spTree>
    <p:extLst>
      <p:ext uri="{BB962C8B-B14F-4D97-AF65-F5344CB8AC3E}">
        <p14:creationId xmlns:p14="http://schemas.microsoft.com/office/powerpoint/2010/main" val="3576491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785C4EB-49F0-4B95-BEF7-59990CC75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67200" cy="860425"/>
          </a:xfrm>
        </p:spPr>
        <p:txBody>
          <a:bodyPr>
            <a:normAutofit/>
          </a:bodyPr>
          <a:lstStyle/>
          <a:p>
            <a:r>
              <a:rPr lang="en-GB" sz="4400" dirty="0"/>
              <a:t>OBRIGADO</a:t>
            </a:r>
            <a:endParaRPr lang="pt-PT" sz="4400" dirty="0"/>
          </a:p>
        </p:txBody>
      </p:sp>
    </p:spTree>
    <p:extLst>
      <p:ext uri="{BB962C8B-B14F-4D97-AF65-F5344CB8AC3E}">
        <p14:creationId xmlns:p14="http://schemas.microsoft.com/office/powerpoint/2010/main" val="4263584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2E427-7CCE-4B31-84F5-F3B1B8A8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1FB6050-B4A2-4FAA-948D-C749FA478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dirty="0"/>
              <a:t>A região centro do país vivia um conflito armado liderado por um grupo de guerrilheiros da RENAMO que não concordavam com alguns termos dos acordos de paz assinados entre o Governo e a RENAMO. Nesse sentido, existe um risco potencial de que este conflito afecte as operações de exploração de hidrocarbonetos nesta região. Esses conflitos podem ser um risco não só para a região, mas também podem se espalhar para todo o país, gerando uma situação de guerra. A paz efectiva requer vontade política, compromisso e a aceitação de políticas nacionais mais inclusivas por todos. Isso envolve a concepção de estratégias e políticas de desenvolvimento mais inclusivas e transparentes nas quais todos se sintam envolvidos</a:t>
            </a:r>
          </a:p>
          <a:p>
            <a:pPr algn="just"/>
            <a:r>
              <a:rPr lang="pt-PT" dirty="0"/>
              <a:t>Desde 2003, a indústria extractiva de Moçambique tem atraído cada vez mais atenção por parte do </a:t>
            </a:r>
            <a:r>
              <a:rPr lang="pt-PT" dirty="0" err="1"/>
              <a:t>setor</a:t>
            </a:r>
            <a:r>
              <a:rPr lang="pt-PT" dirty="0"/>
              <a:t> privado onde a maior parte dos recursos naturais ainda não são explorados.</a:t>
            </a:r>
          </a:p>
          <a:p>
            <a:pPr algn="just"/>
            <a:r>
              <a:rPr lang="pt-PT" dirty="0"/>
              <a:t>As reservas de gás natural nos campos de </a:t>
            </a:r>
            <a:r>
              <a:rPr lang="pt-PT" dirty="0" err="1"/>
              <a:t>Pande</a:t>
            </a:r>
            <a:r>
              <a:rPr lang="pt-PT" dirty="0"/>
              <a:t> / </a:t>
            </a:r>
            <a:r>
              <a:rPr lang="pt-PT" dirty="0" err="1"/>
              <a:t>Temane</a:t>
            </a:r>
            <a:r>
              <a:rPr lang="pt-PT" dirty="0"/>
              <a:t>, na província de Inhambane estimado em mais de 5 milhões de TJ. A multinacional sul-africana </a:t>
            </a:r>
            <a:r>
              <a:rPr lang="pt-PT" dirty="0" err="1"/>
              <a:t>Sasol</a:t>
            </a:r>
            <a:r>
              <a:rPr lang="pt-PT" dirty="0"/>
              <a:t> exporta a maior parte do gás natural explorado. A população de Inhambane queixa-se de não beneficiar do gás natural da multinacional </a:t>
            </a:r>
            <a:r>
              <a:rPr lang="pt-PT" dirty="0" err="1"/>
              <a:t>Sasol</a:t>
            </a:r>
            <a:r>
              <a:rPr lang="pt-PT" dirty="0"/>
              <a:t>, que produz anualmente mais de 188 milhões de gigajoules. As comunidades estão indignadas porque quando a empresa se instalou na região foram feitas promessas que agora não estão sendo cumpridas. População e operadores turísticos em Vilanculos, queixam-se da destruição do ecossistema marinho, supostamente liderada pela multinacional sul-africana </a:t>
            </a:r>
            <a:r>
              <a:rPr lang="pt-PT" dirty="0" err="1"/>
              <a:t>Sasol</a:t>
            </a:r>
            <a:r>
              <a:rPr lang="pt-PT" dirty="0"/>
              <a:t>. Esta situação e outras podem ser uma fonte de conflito devido à exploração.</a:t>
            </a:r>
          </a:p>
        </p:txBody>
      </p:sp>
    </p:spTree>
    <p:extLst>
      <p:ext uri="{BB962C8B-B14F-4D97-AF65-F5344CB8AC3E}">
        <p14:creationId xmlns:p14="http://schemas.microsoft.com/office/powerpoint/2010/main" val="195908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DA5F23-DBA0-44B9-A6A8-ABEECED4A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Presença</a:t>
            </a:r>
            <a:r>
              <a:rPr lang="en-GB" b="1" dirty="0"/>
              <a:t> do CIP</a:t>
            </a:r>
            <a:endParaRPr lang="pt-PT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A291A27-BDB9-45EE-A82D-95CFFC9AE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/>
              <a:t>O CIP tem acompanhado de perto a dinâmica de exploração de gás pela </a:t>
            </a:r>
            <a:r>
              <a:rPr lang="pt-PT" dirty="0" err="1"/>
              <a:t>Sasol</a:t>
            </a:r>
            <a:r>
              <a:rPr lang="pt-PT" dirty="0"/>
              <a:t> desde 2014 e parte desta </a:t>
            </a:r>
            <a:r>
              <a:rPr lang="pt-PT" dirty="0" err="1"/>
              <a:t>atividade</a:t>
            </a:r>
            <a:r>
              <a:rPr lang="pt-PT" dirty="0"/>
              <a:t> consiste na elaboração de análises sobre o contrato celebrado com o Governo e </a:t>
            </a:r>
            <a:r>
              <a:rPr lang="pt-PT" dirty="0" err="1"/>
              <a:t>atividades</a:t>
            </a:r>
            <a:r>
              <a:rPr lang="pt-PT" dirty="0"/>
              <a:t> desenvolvidas pela empresa, de forma a melhor contribuir para o debate público e fornecer mais informação .</a:t>
            </a:r>
          </a:p>
          <a:p>
            <a:pPr algn="just"/>
            <a:r>
              <a:rPr lang="pt-PT" dirty="0"/>
              <a:t>ACCORD e Plataforma da Industria Extractiva são grupos que o CIP realiza com frequência em Vilanculo.</a:t>
            </a:r>
          </a:p>
        </p:txBody>
      </p:sp>
    </p:spTree>
    <p:extLst>
      <p:ext uri="{BB962C8B-B14F-4D97-AF65-F5344CB8AC3E}">
        <p14:creationId xmlns:p14="http://schemas.microsoft.com/office/powerpoint/2010/main" val="377999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113DF-441A-43DF-AC59-AB2E9C854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OBJECTIVOS</a:t>
            </a:r>
            <a:endParaRPr lang="pt-PT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DD487C2-1272-433F-A8B0-E51F1620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b="1" dirty="0" err="1"/>
              <a:t>Objetivo</a:t>
            </a:r>
            <a:r>
              <a:rPr lang="pt-PT" b="1" dirty="0"/>
              <a:t> geral</a:t>
            </a:r>
            <a:r>
              <a:rPr lang="pt-PT" dirty="0"/>
              <a:t>: </a:t>
            </a:r>
          </a:p>
          <a:p>
            <a:pPr marL="0" indent="0">
              <a:buNone/>
            </a:pPr>
            <a:r>
              <a:rPr lang="pt-PT" dirty="0"/>
              <a:t>“Fortalecer a capacidade de todas as partes interessadas para mediação de conflitos e diálogo inclusivo em benefício da mineração e comunidades afectadas por conflitos em áreas </a:t>
            </a:r>
            <a:r>
              <a:rPr lang="pt-PT" dirty="0" err="1"/>
              <a:t>selecionadas</a:t>
            </a:r>
            <a:r>
              <a:rPr lang="pt-PT" dirty="0"/>
              <a:t> de intervenção.</a:t>
            </a:r>
          </a:p>
          <a:p>
            <a:pPr marL="0" indent="0">
              <a:buNone/>
            </a:pPr>
            <a:r>
              <a:rPr lang="pt-PT" dirty="0"/>
              <a:t>São elas:</a:t>
            </a:r>
          </a:p>
          <a:p>
            <a:pPr marL="0" indent="0">
              <a:buNone/>
            </a:pPr>
            <a:r>
              <a:rPr lang="pt-PT" b="1" dirty="0"/>
              <a:t>Cabo Delgado, Sofala e Inhambane.</a:t>
            </a:r>
          </a:p>
          <a:p>
            <a:pPr marL="0" indent="0">
              <a:buNone/>
            </a:pPr>
            <a:endParaRPr lang="pt-PT" b="1" dirty="0"/>
          </a:p>
          <a:p>
            <a:pPr marL="0" indent="0">
              <a:buNone/>
            </a:pPr>
            <a:r>
              <a:rPr lang="pt-P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3121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73D9A-A2A6-4113-A922-1577F337D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/>
              <a:t>Objetivos</a:t>
            </a:r>
            <a:r>
              <a:rPr lang="pt-PT" b="1" dirty="0"/>
              <a:t> </a:t>
            </a:r>
            <a:r>
              <a:rPr lang="pt-PT" b="1" dirty="0" err="1"/>
              <a:t>específicos</a:t>
            </a: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FFC5D36-80E9-4A08-9C99-5E1D6339C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dirty="0"/>
              <a:t>1) Apoiar a sociedade civil e os atores comunitários em Moçambique e</a:t>
            </a:r>
          </a:p>
          <a:p>
            <a:pPr marL="0" indent="0" algn="just">
              <a:buNone/>
            </a:pPr>
            <a:r>
              <a:rPr lang="pt-PT" dirty="0"/>
              <a:t>nos 3 distritos seleccionados para mediar conflitos locais e construir a paz; e</a:t>
            </a:r>
          </a:p>
          <a:p>
            <a:pPr marL="0" indent="0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dirty="0"/>
              <a:t>2) Desenvolver e usar os espaços existentes de múltiplas partes interessadas para o conflito mediação e diálogo em torno dos direitos e benefícios da comunidade em relação às indústrias </a:t>
            </a:r>
            <a:r>
              <a:rPr lang="pt-PT" dirty="0" err="1"/>
              <a:t>extrativas</a:t>
            </a:r>
            <a:r>
              <a:rPr lang="pt-PT" dirty="0"/>
              <a:t> ”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7937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0AE721-6FE0-4E08-899F-2BE05595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JUSTIFICATIVA</a:t>
            </a:r>
            <a:endParaRPr lang="pt-PT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797569A-7D1F-4B72-9B4B-A60503D65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250"/>
            <a:ext cx="10515600" cy="49387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dirty="0"/>
              <a:t>Embora intervenções sólidas tenham sido realizadas por Sociedade civil, autoridades e comunidade internacional para fortalecer a </a:t>
            </a:r>
            <a:r>
              <a:rPr lang="pt-PT" dirty="0" err="1"/>
              <a:t>governanção</a:t>
            </a:r>
            <a:r>
              <a:rPr lang="pt-PT" dirty="0"/>
              <a:t> em torno dos recursos extractivos, muitas vezes carece de uma conexão explícita com o conflito resolução, e há uma necessidade essencial de diálogo institucionalizado e mediação de conflitos entre partes interessadas, além da necessidade contínua de maior inclusão e influência das comunidades </a:t>
            </a:r>
            <a:r>
              <a:rPr lang="pt-PT" dirty="0" err="1"/>
              <a:t>afeCtadas</a:t>
            </a:r>
            <a:r>
              <a:rPr lang="pt-PT" dirty="0"/>
              <a:t> nos processos </a:t>
            </a:r>
            <a:r>
              <a:rPr lang="pt-PT" dirty="0" err="1"/>
              <a:t>extrativos</a:t>
            </a:r>
            <a:r>
              <a:rPr lang="pt-PT" dirty="0"/>
              <a:t>, que </a:t>
            </a:r>
            <a:r>
              <a:rPr lang="pt-PT" dirty="0" err="1"/>
              <a:t>afetam</a:t>
            </a:r>
            <a:r>
              <a:rPr lang="pt-PT" dirty="0"/>
              <a:t> </a:t>
            </a:r>
            <a:r>
              <a:rPr lang="pt-PT" dirty="0" err="1"/>
              <a:t>diretamente</a:t>
            </a:r>
            <a:r>
              <a:rPr lang="pt-PT" dirty="0"/>
              <a:t> seus meios de subsistência. A </a:t>
            </a:r>
            <a:r>
              <a:rPr lang="pt-PT" dirty="0" err="1"/>
              <a:t>ação</a:t>
            </a:r>
            <a:r>
              <a:rPr lang="pt-PT" dirty="0"/>
              <a:t> proposta foi aqui </a:t>
            </a:r>
            <a:r>
              <a:rPr lang="pt-PT" dirty="0" err="1"/>
              <a:t>projetada</a:t>
            </a:r>
            <a:r>
              <a:rPr lang="pt-PT" dirty="0"/>
              <a:t> para alavancar as estruturas organizacionais existentes a nível da comunidade e da sociedade civil, plataformas de partes interessadas e unidades administrativas relevantes do governo</a:t>
            </a:r>
          </a:p>
        </p:txBody>
      </p:sp>
    </p:spTree>
    <p:extLst>
      <p:ext uri="{BB962C8B-B14F-4D97-AF65-F5344CB8AC3E}">
        <p14:creationId xmlns:p14="http://schemas.microsoft.com/office/powerpoint/2010/main" val="2971896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B009F-B32C-4E7F-80AD-5EFA47C50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Horizonte Temporal</a:t>
            </a:r>
            <a:endParaRPr lang="pt-PT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7AE0A46-3BCF-4FD1-A686-D87E2695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2413000"/>
          </a:xfrm>
        </p:spPr>
        <p:txBody>
          <a:bodyPr>
            <a:normAutofit/>
          </a:bodyPr>
          <a:lstStyle/>
          <a:p>
            <a:r>
              <a:rPr lang="en-GB" sz="4800" dirty="0"/>
              <a:t>24 a 36 meses</a:t>
            </a:r>
            <a:endParaRPr lang="pt-PT" sz="4800" dirty="0"/>
          </a:p>
        </p:txBody>
      </p:sp>
    </p:spTree>
    <p:extLst>
      <p:ext uri="{BB962C8B-B14F-4D97-AF65-F5344CB8AC3E}">
        <p14:creationId xmlns:p14="http://schemas.microsoft.com/office/powerpoint/2010/main" val="2686896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F72D0-FA3F-4EF7-8AD0-A5571DE83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GRUPO ALVO</a:t>
            </a:r>
            <a:endParaRPr lang="pt-PT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2CF58E0-941E-4E73-A15B-518CA006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400175"/>
            <a:ext cx="11087100" cy="5524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b="1" dirty="0"/>
              <a:t>Áreas</a:t>
            </a:r>
            <a:endParaRPr lang="pt-PT" dirty="0"/>
          </a:p>
          <a:p>
            <a:pPr marL="0" indent="0">
              <a:buNone/>
            </a:pPr>
            <a:r>
              <a:rPr lang="pt-PT" b="1" dirty="0"/>
              <a:t>Província de Cabo Delgado :</a:t>
            </a:r>
          </a:p>
          <a:p>
            <a:pPr marL="0" indent="0">
              <a:buNone/>
            </a:pPr>
            <a:r>
              <a:rPr lang="pt-PT" dirty="0"/>
              <a:t> Distrito Palma (Localidade de </a:t>
            </a:r>
            <a:r>
              <a:rPr lang="pt-PT" dirty="0" err="1"/>
              <a:t>Senga</a:t>
            </a:r>
            <a:r>
              <a:rPr lang="pt-PT" dirty="0"/>
              <a:t>) e Distrito Montepuez (Localidade de </a:t>
            </a:r>
            <a:r>
              <a:rPr lang="pt-PT" dirty="0" err="1"/>
              <a:t>Nhamanumbire</a:t>
            </a:r>
            <a:r>
              <a:rPr lang="pt-PT" dirty="0"/>
              <a:t> e </a:t>
            </a:r>
            <a:r>
              <a:rPr lang="pt-PT" dirty="0" err="1"/>
              <a:t>Mirote</a:t>
            </a:r>
            <a:r>
              <a:rPr lang="pt-PT" dirty="0"/>
              <a:t>); </a:t>
            </a:r>
          </a:p>
          <a:p>
            <a:pPr marL="0" indent="0">
              <a:buNone/>
            </a:pPr>
            <a:r>
              <a:rPr lang="pt-PT" b="1" dirty="0"/>
              <a:t>Província de Inhambane:</a:t>
            </a:r>
          </a:p>
          <a:p>
            <a:pPr marL="0" indent="0">
              <a:buNone/>
            </a:pPr>
            <a:r>
              <a:rPr lang="pt-PT" dirty="0"/>
              <a:t>Distrito de Inhassoro (localidades de </a:t>
            </a:r>
            <a:r>
              <a:rPr lang="pt-PT" dirty="0" err="1"/>
              <a:t>Maimelane</a:t>
            </a:r>
            <a:r>
              <a:rPr lang="pt-PT" dirty="0"/>
              <a:t>) distrito de Govuro (localidade de </a:t>
            </a:r>
            <a:r>
              <a:rPr lang="pt-PT" dirty="0" err="1"/>
              <a:t>Pande</a:t>
            </a:r>
            <a:r>
              <a:rPr lang="pt-PT" dirty="0"/>
              <a:t>); </a:t>
            </a:r>
          </a:p>
          <a:p>
            <a:pPr marL="0" indent="0">
              <a:buNone/>
            </a:pPr>
            <a:r>
              <a:rPr lang="pt-PT" b="1" dirty="0"/>
              <a:t>Província de Sofala :</a:t>
            </a:r>
          </a:p>
          <a:p>
            <a:pPr marL="0" indent="0">
              <a:buNone/>
            </a:pPr>
            <a:r>
              <a:rPr lang="pt-PT" dirty="0"/>
              <a:t>Distrito do </a:t>
            </a:r>
            <a:r>
              <a:rPr lang="pt-PT" dirty="0" err="1"/>
              <a:t>Buzi</a:t>
            </a:r>
            <a:r>
              <a:rPr lang="pt-PT" dirty="0"/>
              <a:t>.</a:t>
            </a:r>
          </a:p>
          <a:p>
            <a:pPr marL="0" indent="0">
              <a:buNone/>
            </a:pPr>
            <a:r>
              <a:rPr lang="pt-PT" i="1" dirty="0"/>
              <a:t>Ao envolver as três províncias, a </a:t>
            </a:r>
            <a:r>
              <a:rPr lang="pt-PT" i="1" dirty="0" err="1"/>
              <a:t>ação</a:t>
            </a:r>
            <a:r>
              <a:rPr lang="pt-PT" i="1" dirty="0"/>
              <a:t> facilitará a construção de coalizões e a colaboração para permitir a fertilização cruzada e a mentoria entre pares relacionadas à construção da paz local e esforços de influência.</a:t>
            </a:r>
          </a:p>
          <a:p>
            <a:pPr marL="0" indent="0">
              <a:buNone/>
            </a:pPr>
            <a:endParaRPr lang="pt-PT" dirty="0"/>
          </a:p>
          <a:p>
            <a:endParaRPr lang="pt-PT" sz="1800" dirty="0"/>
          </a:p>
          <a:p>
            <a:pPr marL="0" indent="0">
              <a:buNone/>
            </a:pPr>
            <a:endParaRPr lang="pt-PT" sz="1800" dirty="0"/>
          </a:p>
        </p:txBody>
      </p:sp>
    </p:spTree>
    <p:extLst>
      <p:ext uri="{BB962C8B-B14F-4D97-AF65-F5344CB8AC3E}">
        <p14:creationId xmlns:p14="http://schemas.microsoft.com/office/powerpoint/2010/main" val="3148720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1991</Words>
  <Application>Microsoft Office PowerPoint</Application>
  <PresentationFormat>Ecrã Panorâmico</PresentationFormat>
  <Paragraphs>78</Paragraphs>
  <Slides>20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do Office</vt:lpstr>
      <vt:lpstr>Projecto Conflict &amp; Peace Building</vt:lpstr>
      <vt:lpstr>Nota Introdutória</vt:lpstr>
      <vt:lpstr>Apresentação do PowerPoint</vt:lpstr>
      <vt:lpstr>Presença do CIP</vt:lpstr>
      <vt:lpstr>OBJECTIVOS</vt:lpstr>
      <vt:lpstr>Objetivos específicos</vt:lpstr>
      <vt:lpstr>JUSTIFICATIVA</vt:lpstr>
      <vt:lpstr>Horizonte Temporal</vt:lpstr>
      <vt:lpstr>GRUPO ALVO</vt:lpstr>
      <vt:lpstr>Grupos</vt:lpstr>
      <vt:lpstr>Beneficiários finais</vt:lpstr>
      <vt:lpstr>Resultado Esperado</vt:lpstr>
      <vt:lpstr>PRINCIPAIS ACTIVIDADES</vt:lpstr>
      <vt:lpstr>O PROJECTO</vt:lpstr>
      <vt:lpstr>Apresentação do PowerPoint</vt:lpstr>
      <vt:lpstr>Os parceiros</vt:lpstr>
      <vt:lpstr>Apresentação do PowerPoint</vt:lpstr>
      <vt:lpstr>Apresentação do PowerPoint</vt:lpstr>
      <vt:lpstr>Questões transversais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Projecto Conflict &amp; Peace Building</dc:title>
  <dc:creator>Inocencia Mapisse (TI MZ)</dc:creator>
  <cp:lastModifiedBy>Inocencia Mapisse (TI MZ)</cp:lastModifiedBy>
  <cp:revision>25</cp:revision>
  <dcterms:created xsi:type="dcterms:W3CDTF">2021-09-19T09:54:19Z</dcterms:created>
  <dcterms:modified xsi:type="dcterms:W3CDTF">2021-09-19T13:28:08Z</dcterms:modified>
</cp:coreProperties>
</file>